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43"/>
    <p:restoredTop sz="94564"/>
  </p:normalViewPr>
  <p:slideViewPr>
    <p:cSldViewPr snapToGrid="0">
      <p:cViewPr varScale="1">
        <p:scale>
          <a:sx n="163" d="100"/>
          <a:sy n="163" d="100"/>
        </p:scale>
        <p:origin x="10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997114-0730-C549-8775-022000231614}" type="datetimeFigureOut">
              <a:rPr lang="en-EE" smtClean="0"/>
              <a:t>19.02.2025</a:t>
            </a:fld>
            <a:endParaRPr lang="en-E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E9929-4663-9E4B-80F4-8F7DCE85EEA0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66477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E9929-4663-9E4B-80F4-8F7DCE85EEA0}" type="slidenum">
              <a:rPr lang="en-EE" smtClean="0"/>
              <a:t>1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2180185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19.02.2025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878960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19.02.2025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657986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19.02.2025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42842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19.02.2025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849344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19.02.2025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069262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19.02.2025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45695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19.02.2025</a:t>
            </a:fld>
            <a:endParaRPr lang="en-E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17254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19.02.2025</a:t>
            </a:fld>
            <a:endParaRPr lang="en-E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426239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19.02.2025</a:t>
            </a:fld>
            <a:endParaRPr lang="en-E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157668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19.02.2025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222676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19.02.2025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799049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46BA7478-A19A-9540-9A96-0C096A7C5D2F}" type="datetimeFigureOut">
              <a:rPr lang="en-EE" smtClean="0"/>
              <a:t>19.02.2025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0201023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BA3171-FD04-01F0-D7AA-96A371FA0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9574" y="843107"/>
            <a:ext cx="5200379" cy="3566160"/>
          </a:xfrm>
        </p:spPr>
        <p:txBody>
          <a:bodyPr anchor="b">
            <a:normAutofit/>
          </a:bodyPr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sz="3200" dirty="0"/>
              <a:t>احتمالات با شرایط</a:t>
            </a:r>
            <a:endParaRPr lang="en-EE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9931F0-0BC9-6CF2-E581-31B43DD52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3757" y="4600362"/>
            <a:ext cx="5193323" cy="1572768"/>
          </a:xfrm>
        </p:spPr>
        <p:txBody>
          <a:bodyPr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b="1" i="0" dirty="0">
                <a:effectLst/>
                <a:latin typeface="CoFo Brilliant"/>
              </a:rPr>
              <a:t>Probabilities with Conditions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ED2E5-4EB0-56EF-135C-4D723B9B8348}"/>
              </a:ext>
            </a:extLst>
          </p:cNvPr>
          <p:cNvSpPr txBox="1"/>
          <p:nvPr/>
        </p:nvSpPr>
        <p:spPr>
          <a:xfrm>
            <a:off x="1534510" y="1219199"/>
            <a:ext cx="2040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فصل سوم – درس چهارم</a:t>
            </a:r>
            <a:endParaRPr lang="en-E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3897BA-7716-F8B7-A96E-D40D0AFAF08C}"/>
              </a:ext>
            </a:extLst>
          </p:cNvPr>
          <p:cNvSpPr txBox="1"/>
          <p:nvPr/>
        </p:nvSpPr>
        <p:spPr>
          <a:xfrm>
            <a:off x="7726911" y="6293543"/>
            <a:ext cx="2398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/>
              <a:t>نام فصل : پیش بینی با احتمال</a:t>
            </a:r>
            <a:endParaRPr lang="en-GB" dirty="0"/>
          </a:p>
          <a:p>
            <a:pPr marL="0" algn="r" defTabSz="457200" rtl="1" eaLnBrk="1" latinLnBrk="0" hangingPunct="1"/>
            <a:endParaRPr lang="en-E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97BA73-FEEE-8CDC-5CCE-F4ACCAB13C05}"/>
              </a:ext>
            </a:extLst>
          </p:cNvPr>
          <p:cNvSpPr txBox="1"/>
          <p:nvPr/>
        </p:nvSpPr>
        <p:spPr>
          <a:xfrm>
            <a:off x="10373932" y="6298473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 dirty="0"/>
              <a:t>دوره تحلیل داده</a:t>
            </a:r>
            <a:endParaRPr lang="en-EE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3DB5B8-F01E-7193-8857-5854BFE81E05}"/>
              </a:ext>
            </a:extLst>
          </p:cNvPr>
          <p:cNvSpPr txBox="1"/>
          <p:nvPr/>
        </p:nvSpPr>
        <p:spPr>
          <a:xfrm>
            <a:off x="414912" y="6378168"/>
            <a:ext cx="1536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en-EE" dirty="0"/>
              <a:t>Data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AD403-D9EC-2E56-0052-5FD330DFB65F}"/>
              </a:ext>
            </a:extLst>
          </p:cNvPr>
          <p:cNvSpPr txBox="1"/>
          <p:nvPr/>
        </p:nvSpPr>
        <p:spPr>
          <a:xfrm>
            <a:off x="2289157" y="6368586"/>
            <a:ext cx="3791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E" dirty="0"/>
              <a:t>Chapter: </a:t>
            </a:r>
            <a:r>
              <a:rPr lang="en-GB" sz="1800" b="0" i="0" dirty="0">
                <a:effectLst/>
                <a:latin typeface="Roboto" panose="02000000000000000000" pitchFamily="2" charset="0"/>
              </a:rPr>
              <a:t>Predicting with Probability</a:t>
            </a:r>
            <a:endParaRPr lang="en-GB" b="1" i="0" dirty="0">
              <a:effectLst/>
              <a:latin typeface="CoFo Brilliant"/>
            </a:endParaRPr>
          </a:p>
          <a:p>
            <a:endParaRPr lang="en-EE" dirty="0"/>
          </a:p>
        </p:txBody>
      </p:sp>
      <p:pic>
        <p:nvPicPr>
          <p:cNvPr id="11" name="Picture 10" descr="A logo on a black background&#10;&#10;Description automatically generated">
            <a:extLst>
              <a:ext uri="{FF2B5EF4-FFF2-40B4-BE49-F238E27FC236}">
                <a16:creationId xmlns:a16="http://schemas.microsoft.com/office/drawing/2014/main" id="{10A4E5C9-3ACB-4D76-D01F-CD6812496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030" y="-282493"/>
            <a:ext cx="7422986" cy="7422986"/>
          </a:xfrm>
          <a:prstGeom prst="rect">
            <a:avLst/>
          </a:prstGeom>
        </p:spPr>
      </p:pic>
      <p:pic>
        <p:nvPicPr>
          <p:cNvPr id="13" name="Picture 12" descr="A green and white logo&#10;&#10;AI-generated content may be incorrect.">
            <a:extLst>
              <a:ext uri="{FF2B5EF4-FFF2-40B4-BE49-F238E27FC236}">
                <a16:creationId xmlns:a16="http://schemas.microsoft.com/office/drawing/2014/main" id="{7F8CC7DB-120E-225F-6C8D-9ED1844D6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453" y="5960100"/>
            <a:ext cx="8255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64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7BC13269-5D0F-C353-472F-4F588ED12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402" y="-469598"/>
            <a:ext cx="7797195" cy="779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15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F64A2C4-9F24-64E7-70DA-3537DAC11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9" y="3592286"/>
            <a:ext cx="5619408" cy="308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graph of a number of carriers&#10;&#10;AI-generated content may be incorrect.">
            <a:extLst>
              <a:ext uri="{FF2B5EF4-FFF2-40B4-BE49-F238E27FC236}">
                <a16:creationId xmlns:a16="http://schemas.microsoft.com/office/drawing/2014/main" id="{C5BEB0DC-C7A2-EC14-0FC4-591EB1BA3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411843"/>
            <a:ext cx="5759505" cy="5090886"/>
          </a:xfrm>
          <a:prstGeom prst="rect">
            <a:avLst/>
          </a:prstGeom>
        </p:spPr>
      </p:pic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38D3D88C-510C-1174-10DC-BACDF3343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3249" y="4771506"/>
            <a:ext cx="2916704" cy="291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93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25-02-16 at 23.58.55">
            <a:hlinkClick r:id="" action="ppaction://media"/>
            <a:extLst>
              <a:ext uri="{FF2B5EF4-FFF2-40B4-BE49-F238E27FC236}">
                <a16:creationId xmlns:a16="http://schemas.microsoft.com/office/drawing/2014/main" id="{939ECEE1-3691-795A-DBC9-3D93F9D14B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42483" y="881673"/>
            <a:ext cx="5052855" cy="4878265"/>
          </a:xfrm>
          <a:prstGeom prst="rect">
            <a:avLst/>
          </a:prstGeom>
        </p:spPr>
      </p:pic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555911EF-20EB-2755-184E-B143C861F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1044" y="1022605"/>
            <a:ext cx="4663300" cy="4663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34F870-694A-615B-9A38-AD6E1FD04BCE}"/>
              </a:ext>
            </a:extLst>
          </p:cNvPr>
          <p:cNvSpPr txBox="1"/>
          <p:nvPr/>
        </p:nvSpPr>
        <p:spPr>
          <a:xfrm>
            <a:off x="97318" y="1280303"/>
            <a:ext cx="4318374" cy="1128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spcBef>
                <a:spcPts val="375"/>
              </a:spcBef>
              <a:spcAft>
                <a:spcPts val="375"/>
              </a:spcAft>
            </a:pPr>
            <a:r>
              <a:rPr lang="fa-IR" sz="1600" b="0" i="0" dirty="0">
                <a:effectLst/>
                <a:latin typeface="Roboto" panose="02000000000000000000" pitchFamily="2" charset="0"/>
              </a:rPr>
              <a:t>این روشی است که ما با هر اطلاعات جدیدی برخورد می کنیم - داده </a:t>
            </a:r>
            <a:r>
              <a:rPr lang="fa-IR" sz="1600" b="0" i="0" dirty="0" err="1">
                <a:effectLst/>
                <a:latin typeface="Roboto" panose="02000000000000000000" pitchFamily="2" charset="0"/>
              </a:rPr>
              <a:t>هایی</a:t>
            </a:r>
            <a:r>
              <a:rPr lang="fa-IR" sz="1600" b="0" i="0" dirty="0">
                <a:effectLst/>
                <a:latin typeface="Roboto" panose="02000000000000000000" pitchFamily="2" charset="0"/>
              </a:rPr>
              <a:t> را که با شرایط مطابقت ندارند نادیده می گیریم.</a:t>
            </a:r>
          </a:p>
          <a:p>
            <a:pPr algn="ctr" rtl="1"/>
            <a:br>
              <a:rPr lang="fa-IR" sz="1600" dirty="0"/>
            </a:br>
            <a:endParaRPr lang="en-EE" sz="1600" dirty="0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12B8101E-78CD-A19E-A7FA-0013E7437400}"/>
              </a:ext>
            </a:extLst>
          </p:cNvPr>
          <p:cNvSpPr/>
          <p:nvPr/>
        </p:nvSpPr>
        <p:spPr>
          <a:xfrm>
            <a:off x="141548" y="1003876"/>
            <a:ext cx="4337539" cy="1219200"/>
          </a:xfrm>
          <a:prstGeom prst="frame">
            <a:avLst>
              <a:gd name="adj1" fmla="val 673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47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number of bars&#10;&#10;AI-generated content may be incorrect.">
            <a:extLst>
              <a:ext uri="{FF2B5EF4-FFF2-40B4-BE49-F238E27FC236}">
                <a16:creationId xmlns:a16="http://schemas.microsoft.com/office/drawing/2014/main" id="{4ABC2BFC-C2FB-CEEA-F450-E5E5DAB6C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150" y="508000"/>
            <a:ext cx="6235700" cy="5842000"/>
          </a:xfrm>
          <a:prstGeom prst="rect">
            <a:avLst/>
          </a:prstGeom>
        </p:spPr>
      </p:pic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EA29867B-9FF1-F24A-5413-775F5B9A3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044" y="1022605"/>
            <a:ext cx="4663300" cy="466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547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25-02-17 at 00.12.50">
            <a:hlinkClick r:id="" action="ppaction://media"/>
            <a:extLst>
              <a:ext uri="{FF2B5EF4-FFF2-40B4-BE49-F238E27FC236}">
                <a16:creationId xmlns:a16="http://schemas.microsoft.com/office/drawing/2014/main" id="{684E9156-345E-AAA4-709D-98F188AB75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311" y="545192"/>
            <a:ext cx="4709982" cy="3602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4D7109-1BA9-380F-08F0-DF49FDDFC5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174" y="545192"/>
            <a:ext cx="4666515" cy="4649264"/>
          </a:xfrm>
          <a:prstGeom prst="rect">
            <a:avLst/>
          </a:prstGeom>
        </p:spPr>
      </p:pic>
      <p:pic>
        <p:nvPicPr>
          <p:cNvPr id="8" name="Picture 7" descr="Screenshot of a screenshot of a flight schedule&#10;&#10;AI-generated content may be incorrect.">
            <a:extLst>
              <a:ext uri="{FF2B5EF4-FFF2-40B4-BE49-F238E27FC236}">
                <a16:creationId xmlns:a16="http://schemas.microsoft.com/office/drawing/2014/main" id="{5027D801-4FB0-FDCC-D939-41E8FC47AF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311" y="545192"/>
            <a:ext cx="4709982" cy="46492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7E7CB4-E506-61DA-1FE0-5ADA11C60475}"/>
              </a:ext>
            </a:extLst>
          </p:cNvPr>
          <p:cNvSpPr txBox="1"/>
          <p:nvPr/>
        </p:nvSpPr>
        <p:spPr>
          <a:xfrm>
            <a:off x="320277" y="5512589"/>
            <a:ext cx="700664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Chance of cancelation, given snow : </a:t>
            </a:r>
            <a:r>
              <a:rPr lang="en-GB" sz="2800" dirty="0"/>
              <a:t>P</a:t>
            </a:r>
            <a:r>
              <a:rPr lang="en-GB" dirty="0"/>
              <a:t> (Cancel ∣ Snow)</a:t>
            </a:r>
            <a:endParaRPr lang="en-EE" dirty="0"/>
          </a:p>
          <a:p>
            <a:endParaRPr lang="en-E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BAE5FF-693D-512E-46CD-E25A67E939FD}"/>
                  </a:ext>
                </a:extLst>
              </p:cNvPr>
              <p:cNvSpPr txBox="1"/>
              <p:nvPr/>
            </p:nvSpPr>
            <p:spPr>
              <a:xfrm>
                <a:off x="5841164" y="5512589"/>
                <a:ext cx="2200868" cy="703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EE" sz="28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EE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37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294</m:t>
                        </m:r>
                      </m:den>
                    </m:f>
                  </m:oMath>
                </a14:m>
                <a:r>
                  <a:rPr lang="en-EE" sz="2800" dirty="0"/>
                  <a:t> = 12.5%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BAE5FF-693D-512E-46CD-E25A67E93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164" y="5512589"/>
                <a:ext cx="2200868" cy="703911"/>
              </a:xfrm>
              <a:prstGeom prst="rect">
                <a:avLst/>
              </a:prstGeom>
              <a:blipFill>
                <a:blip r:embed="rId7"/>
                <a:stretch>
                  <a:fillRect l="-5714" r="-5143" b="-10526"/>
                </a:stretch>
              </a:blipFill>
            </p:spPr>
            <p:txBody>
              <a:bodyPr/>
              <a:lstStyle/>
              <a:p>
                <a:r>
                  <a:rPr lang="en-E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logo on a black background&#10;&#10;Description automatically generated">
            <a:extLst>
              <a:ext uri="{FF2B5EF4-FFF2-40B4-BE49-F238E27FC236}">
                <a16:creationId xmlns:a16="http://schemas.microsoft.com/office/drawing/2014/main" id="{72E00B36-36F1-2B10-0401-13AD30F22D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1135" y="2018722"/>
            <a:ext cx="1913198" cy="191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96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shot of a screenshot of a flight schedule&#10;&#10;AI-generated content may be incorrect.">
            <a:extLst>
              <a:ext uri="{FF2B5EF4-FFF2-40B4-BE49-F238E27FC236}">
                <a16:creationId xmlns:a16="http://schemas.microsoft.com/office/drawing/2014/main" id="{E07AF8AD-F3AA-45E6-3152-DA5C71E3E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930" y="620485"/>
            <a:ext cx="4905828" cy="4851520"/>
          </a:xfrm>
          <a:prstGeom prst="rect">
            <a:avLst/>
          </a:prstGeom>
        </p:spPr>
      </p:pic>
      <p:pic>
        <p:nvPicPr>
          <p:cNvPr id="7" name="Picture 6" descr="Screenshot of a screen with a number of flights&#10;&#10;AI-generated content may be incorrect.">
            <a:extLst>
              <a:ext uri="{FF2B5EF4-FFF2-40B4-BE49-F238E27FC236}">
                <a16:creationId xmlns:a16="http://schemas.microsoft.com/office/drawing/2014/main" id="{A4C46156-3E5C-3687-D6D9-17D036FFA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41" y="620485"/>
            <a:ext cx="4905828" cy="48515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5A0107-BBA7-ED98-502C-D709C1CDEF2C}"/>
              </a:ext>
            </a:extLst>
          </p:cNvPr>
          <p:cNvSpPr txBox="1"/>
          <p:nvPr/>
        </p:nvSpPr>
        <p:spPr>
          <a:xfrm>
            <a:off x="1126671" y="5835419"/>
            <a:ext cx="223112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</a:t>
            </a:r>
            <a:r>
              <a:rPr lang="en-GB" dirty="0"/>
              <a:t> (Cancel ∣ No </a:t>
            </a:r>
            <a:r>
              <a:rPr lang="en-GB" dirty="0" err="1"/>
              <a:t>Prec</a:t>
            </a:r>
            <a:r>
              <a:rPr lang="en-GB" dirty="0"/>
              <a:t>)</a:t>
            </a:r>
            <a:endParaRPr lang="en-EE" dirty="0"/>
          </a:p>
          <a:p>
            <a:endParaRPr lang="en-E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AC0623-0D3E-B856-9F39-317B6EB5D37E}"/>
                  </a:ext>
                </a:extLst>
              </p:cNvPr>
              <p:cNvSpPr txBox="1"/>
              <p:nvPr/>
            </p:nvSpPr>
            <p:spPr>
              <a:xfrm>
                <a:off x="3228592" y="5883572"/>
                <a:ext cx="385800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EE" sz="28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EE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316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16361</m:t>
                        </m:r>
                      </m:den>
                    </m:f>
                  </m:oMath>
                </a14:m>
                <a:r>
                  <a:rPr lang="en-EE" sz="2800" dirty="0"/>
                  <a:t> = 0.019   ≈ 2%</a:t>
                </a:r>
                <a:r>
                  <a:rPr lang="en-EE" sz="4000" dirty="0"/>
                  <a:t> </a:t>
                </a:r>
                <a:endParaRPr lang="en-EE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AC0623-0D3E-B856-9F39-317B6EB5D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592" y="5883572"/>
                <a:ext cx="3858007" cy="707886"/>
              </a:xfrm>
              <a:prstGeom prst="rect">
                <a:avLst/>
              </a:prstGeom>
              <a:blipFill>
                <a:blip r:embed="rId4"/>
                <a:stretch>
                  <a:fillRect l="-3289" b="-16071"/>
                </a:stretch>
              </a:blipFill>
            </p:spPr>
            <p:txBody>
              <a:bodyPr/>
              <a:lstStyle/>
              <a:p>
                <a:r>
                  <a:rPr lang="en-E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D4341B76-1A94-A7AB-01E8-5B5D26E011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0721" y="2060285"/>
            <a:ext cx="1913198" cy="191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10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2C72952-E95A-2A5B-D847-4877AD85C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488" y="375557"/>
            <a:ext cx="473551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Screen Recording 2025-02-17 at 12.28.42">
            <a:hlinkClick r:id="" action="ppaction://media"/>
            <a:extLst>
              <a:ext uri="{FF2B5EF4-FFF2-40B4-BE49-F238E27FC236}">
                <a16:creationId xmlns:a16="http://schemas.microsoft.com/office/drawing/2014/main" id="{23A7D028-6FF9-3315-CA89-37E463708D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2701" y="571500"/>
            <a:ext cx="5454556" cy="547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3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60C8B539-3DA9-21B6-B7A5-706072BFF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2109567"/>
            <a:ext cx="2560320" cy="263272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screenshot of a graph&#10;&#10;AI-generated content may be incorrect.">
            <a:extLst>
              <a:ext uri="{FF2B5EF4-FFF2-40B4-BE49-F238E27FC236}">
                <a16:creationId xmlns:a16="http://schemas.microsoft.com/office/drawing/2014/main" id="{5391773B-98D6-E49F-69B6-EB2E03A09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631" y="2112942"/>
            <a:ext cx="2560320" cy="262596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865C85B4-D8C7-85C1-9917-5A4EA7B4B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726" y="2116300"/>
            <a:ext cx="2560320" cy="261925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graph&#10;&#10;AI-generated content may be incorrect.">
            <a:extLst>
              <a:ext uri="{FF2B5EF4-FFF2-40B4-BE49-F238E27FC236}">
                <a16:creationId xmlns:a16="http://schemas.microsoft.com/office/drawing/2014/main" id="{B41CF95A-2629-31DC-050A-4E7CB0A15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662" y="2116300"/>
            <a:ext cx="2560320" cy="2619253"/>
          </a:xfrm>
          <a:prstGeom prst="rect">
            <a:avLst/>
          </a:prstGeom>
        </p:spPr>
      </p:pic>
      <p:sp>
        <p:nvSpPr>
          <p:cNvPr id="12" name="Frame 11">
            <a:extLst>
              <a:ext uri="{FF2B5EF4-FFF2-40B4-BE49-F238E27FC236}">
                <a16:creationId xmlns:a16="http://schemas.microsoft.com/office/drawing/2014/main" id="{57667BE4-9C91-675E-0B5E-7F6C396144EA}"/>
              </a:ext>
            </a:extLst>
          </p:cNvPr>
          <p:cNvSpPr/>
          <p:nvPr/>
        </p:nvSpPr>
        <p:spPr>
          <a:xfrm>
            <a:off x="10795247" y="2109567"/>
            <a:ext cx="885735" cy="2009672"/>
          </a:xfrm>
          <a:prstGeom prst="frame">
            <a:avLst>
              <a:gd name="adj1" fmla="val 4482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AE9795-B749-BF44-22D0-386571BB7FAD}"/>
              </a:ext>
            </a:extLst>
          </p:cNvPr>
          <p:cNvSpPr txBox="1"/>
          <p:nvPr/>
        </p:nvSpPr>
        <p:spPr>
          <a:xfrm>
            <a:off x="3553194" y="5619565"/>
            <a:ext cx="537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به عبارت دیگر، پروازی که به موقع بلند می شود مستقل از مه است. </a:t>
            </a:r>
            <a:endParaRPr lang="en-EE" dirty="0"/>
          </a:p>
        </p:txBody>
      </p:sp>
    </p:spTree>
    <p:extLst>
      <p:ext uri="{BB962C8B-B14F-4D97-AF65-F5344CB8AC3E}">
        <p14:creationId xmlns:p14="http://schemas.microsoft.com/office/powerpoint/2010/main" val="349806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7410DFE-76AB-9DBB-C0DE-B90494ED290B}"/>
              </a:ext>
            </a:extLst>
          </p:cNvPr>
          <p:cNvSpPr txBox="1"/>
          <p:nvPr/>
        </p:nvSpPr>
        <p:spPr>
          <a:xfrm>
            <a:off x="4431434" y="2323392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/>
              <a:t>یک رویداد مستقل از یک شرط است اگر :</a:t>
            </a:r>
            <a:endParaRPr lang="en-E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3E1D57-3E01-4110-14FB-4312FCF3A50F}"/>
              </a:ext>
            </a:extLst>
          </p:cNvPr>
          <p:cNvSpPr txBox="1"/>
          <p:nvPr/>
        </p:nvSpPr>
        <p:spPr>
          <a:xfrm>
            <a:off x="4312107" y="2692724"/>
            <a:ext cx="35780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</a:t>
            </a:r>
            <a:r>
              <a:rPr lang="en-GB" dirty="0"/>
              <a:t> (event ∣ condition)</a:t>
            </a:r>
            <a:r>
              <a:rPr lang="fa-IR" dirty="0"/>
              <a:t> = </a:t>
            </a:r>
            <a:r>
              <a:rPr lang="en-US" dirty="0"/>
              <a:t> </a:t>
            </a:r>
            <a:r>
              <a:rPr lang="en-GB" sz="2800" dirty="0"/>
              <a:t>P</a:t>
            </a:r>
            <a:r>
              <a:rPr lang="en-GB" dirty="0"/>
              <a:t> (event)</a:t>
            </a:r>
            <a:r>
              <a:rPr lang="fa-IR" dirty="0"/>
              <a:t> </a:t>
            </a:r>
            <a:endParaRPr lang="en-EE" dirty="0"/>
          </a:p>
          <a:p>
            <a:endParaRPr lang="en-EE" dirty="0"/>
          </a:p>
          <a:p>
            <a:endParaRPr lang="en-EE" dirty="0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6BF16452-5EFA-EAF3-0FAB-90818AEE756A}"/>
              </a:ext>
            </a:extLst>
          </p:cNvPr>
          <p:cNvSpPr/>
          <p:nvPr/>
        </p:nvSpPr>
        <p:spPr>
          <a:xfrm>
            <a:off x="3357239" y="1811045"/>
            <a:ext cx="5477522" cy="221941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755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5276</TotalTime>
  <Words>123</Words>
  <Application>Microsoft Macintosh PowerPoint</Application>
  <PresentationFormat>Widescreen</PresentationFormat>
  <Paragraphs>17</Paragraphs>
  <Slides>10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Aptos Display</vt:lpstr>
      <vt:lpstr>Arial</vt:lpstr>
      <vt:lpstr>Cambria Math</vt:lpstr>
      <vt:lpstr>CoFo Brilliant</vt:lpstr>
      <vt:lpstr>Roboto</vt:lpstr>
      <vt:lpstr>Office Theme</vt:lpstr>
      <vt:lpstr>احتمالات با شرایط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Mohammadhossein Bagheri</dc:creator>
  <cp:lastModifiedBy>Mohammadhossein Bagheri</cp:lastModifiedBy>
  <cp:revision>36</cp:revision>
  <dcterms:created xsi:type="dcterms:W3CDTF">2024-11-14T17:21:55Z</dcterms:created>
  <dcterms:modified xsi:type="dcterms:W3CDTF">2025-02-19T10:52:00Z</dcterms:modified>
</cp:coreProperties>
</file>